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1"/>
  </p:notesMasterIdLst>
  <p:handoutMasterIdLst>
    <p:handoutMasterId r:id="rId32"/>
  </p:handoutMasterIdLst>
  <p:sldIdLst>
    <p:sldId id="301" r:id="rId2"/>
    <p:sldId id="302" r:id="rId3"/>
    <p:sldId id="303" r:id="rId4"/>
    <p:sldId id="304" r:id="rId5"/>
    <p:sldId id="305" r:id="rId6"/>
    <p:sldId id="306" r:id="rId7"/>
    <p:sldId id="341" r:id="rId8"/>
    <p:sldId id="309" r:id="rId9"/>
    <p:sldId id="310" r:id="rId10"/>
    <p:sldId id="342" r:id="rId11"/>
    <p:sldId id="311" r:id="rId12"/>
    <p:sldId id="343" r:id="rId13"/>
    <p:sldId id="344" r:id="rId14"/>
    <p:sldId id="345" r:id="rId15"/>
    <p:sldId id="313" r:id="rId16"/>
    <p:sldId id="314" r:id="rId17"/>
    <p:sldId id="316" r:id="rId18"/>
    <p:sldId id="317" r:id="rId19"/>
    <p:sldId id="318" r:id="rId20"/>
    <p:sldId id="320" r:id="rId21"/>
    <p:sldId id="321" r:id="rId22"/>
    <p:sldId id="322" r:id="rId23"/>
    <p:sldId id="323" r:id="rId24"/>
    <p:sldId id="324" r:id="rId25"/>
    <p:sldId id="346" r:id="rId26"/>
    <p:sldId id="347" r:id="rId27"/>
    <p:sldId id="348" r:id="rId28"/>
    <p:sldId id="300" r:id="rId29"/>
    <p:sldId id="2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7"/>
    <a:srgbClr val="006AAC"/>
    <a:srgbClr val="005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9" autoAdjust="0"/>
    <p:restoredTop sz="94628" autoAdjust="0"/>
  </p:normalViewPr>
  <p:slideViewPr>
    <p:cSldViewPr>
      <p:cViewPr varScale="1">
        <p:scale>
          <a:sx n="69" d="100"/>
          <a:sy n="69" d="100"/>
        </p:scale>
        <p:origin x="15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2AEB-FD39-E744-A5B4-DA28B71C3D16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4150-42D9-1B47-8B82-8B7FA58F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3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737360"/>
            <a:ext cx="6934200" cy="3200400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 smtClean="0"/>
              <a:t>Click to edit Module Description</a:t>
            </a:r>
          </a:p>
        </p:txBody>
      </p:sp>
    </p:spTree>
    <p:extLst>
      <p:ext uri="{BB962C8B-B14F-4D97-AF65-F5344CB8AC3E}">
        <p14:creationId xmlns:p14="http://schemas.microsoft.com/office/powerpoint/2010/main" val="243828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25908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2663952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31242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30480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35814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35052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67512" y="40386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9624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67512" y="449580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441960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67512" y="493776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752600" y="486156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67512" y="5394960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1752600" y="5318760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3048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ESSENTIAL QUESTION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304800" y="1905000"/>
            <a:ext cx="7543800" cy="457200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7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37360"/>
            <a:ext cx="6934200" cy="3200400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 smtClean="0"/>
              <a:t>Click to edit lesson description</a:t>
            </a:r>
          </a:p>
        </p:txBody>
      </p:sp>
    </p:spTree>
    <p:extLst>
      <p:ext uri="{BB962C8B-B14F-4D97-AF65-F5344CB8AC3E}">
        <p14:creationId xmlns:p14="http://schemas.microsoft.com/office/powerpoint/2010/main" val="89092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sson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rgbClr val="FFE996"/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737360"/>
            <a:ext cx="8458200" cy="4206240"/>
          </a:xfrm>
        </p:spPr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>
              <a:spcBef>
                <a:spcPts val="1800"/>
              </a:spcBef>
              <a:spcAft>
                <a:spcPts val="0"/>
              </a:spcAft>
              <a:defRPr sz="1500" b="1"/>
            </a:lvl2pPr>
            <a:lvl3pPr marL="960120" indent="-137160"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Lesson Segment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50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sson_Content_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298448"/>
            <a:ext cx="8458200" cy="4206240"/>
          </a:xfrm>
        </p:spPr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65760">
              <a:spcBef>
                <a:spcPts val="1800"/>
              </a:spcBef>
              <a:defRPr sz="1500" b="1"/>
            </a:lvl2pPr>
            <a:lvl3pPr marL="960120" indent="-137160"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Lesson Segment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7431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56700" cy="609600"/>
          </a:xfrm>
          <a:prstGeom prst="rect">
            <a:avLst/>
          </a:prstGeom>
          <a:solidFill>
            <a:schemeClr val="accent3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53422" y="161925"/>
            <a:ext cx="7137977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American History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85801"/>
            <a:ext cx="9144000" cy="6172199"/>
            <a:chOff x="-5772" y="685799"/>
            <a:chExt cx="9144000" cy="6172199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0516" y="685799"/>
              <a:ext cx="8241260" cy="258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5772" y="6629398"/>
              <a:ext cx="9144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 rot="20565879">
            <a:off x="4411657" y="6192204"/>
            <a:ext cx="320686" cy="320686"/>
          </a:xfrm>
          <a:prstGeom prst="star5">
            <a:avLst/>
          </a:prstGeom>
          <a:solidFill>
            <a:srgbClr val="FEDE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0" scaled="1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10800000" scaled="0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29400"/>
            <a:ext cx="5562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48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7" r:id="rId3"/>
    <p:sldLayoutId id="2147483678" r:id="rId4"/>
    <p:sldLayoutId id="2147483679" r:id="rId5"/>
    <p:sldLayoutId id="2147483669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en-US" sz="1500" dirty="0">
                <a:cs typeface="Verdana" charset="0"/>
              </a:rPr>
              <a:t>Natural resources and new ideas create a boom for industry and railroads. Government addresses corruption in business, and laborers organize for better working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16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1298448"/>
            <a:ext cx="8458200" cy="4645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Railroads Span Time and Space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(continued)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/>
              <a:t>Railroad Time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1869, C. F. Dowd proposes dividing earth’s surface into 24 time zones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1883, U.S. railroads, towns adopt time zones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1884, international conference sets world zones, uses railroad time                        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Congress </a:t>
            </a:r>
            <a:r>
              <a:rPr lang="en-US" sz="1400" dirty="0">
                <a:cs typeface="Verdana" charset="0"/>
              </a:rPr>
              <a:t>adopts in 1918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7275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Age of the Railroads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Opportunities and Opportunists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Railroads’ demand for raw materials helps businesses grow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Railroad networks help towns grow and establish new markets</a:t>
            </a:r>
          </a:p>
          <a:p>
            <a:pPr lvl="1"/>
            <a:r>
              <a:rPr lang="en-US" dirty="0" smtClean="0"/>
              <a:t>Supply and Demand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Railroads require great supply of materials, parts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Iron, coal, steel, lumber industries grow to meet demand</a:t>
            </a:r>
          </a:p>
          <a:p>
            <a:pPr lvl="1"/>
            <a:r>
              <a:rPr lang="en-US" dirty="0" smtClean="0"/>
              <a:t>New Towns and Markets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Railroads link isolated towns, promote trade, interdependence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Nationwide network of suppliers, markets develops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Towns specialize, sell large quantities of their product nationally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New towns grow along railroad lines</a:t>
            </a: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8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1298448"/>
            <a:ext cx="8458200" cy="4645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Opportunities and Opportunists </a:t>
            </a:r>
            <a:r>
              <a:rPr lang="en-US" sz="12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(continued)</a:t>
            </a:r>
            <a:endParaRPr lang="en-US" sz="12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/>
              <a:t>Pullman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1880,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George M. Pullman </a:t>
            </a:r>
            <a:r>
              <a:rPr lang="en-US" dirty="0">
                <a:cs typeface="Verdana" charset="0"/>
              </a:rPr>
              <a:t>builds railcar factory on Illinois prairie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Pullman provides for workers: housing, doctors, shops, sports field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Company tightly controls residents to ensure stable work </a:t>
            </a:r>
            <a:r>
              <a:rPr lang="en-US" dirty="0" smtClean="0">
                <a:cs typeface="Verdana" charset="0"/>
              </a:rPr>
              <a:t>force</a:t>
            </a:r>
          </a:p>
          <a:p>
            <a:pPr lvl="1"/>
            <a:r>
              <a:rPr lang="en-US" dirty="0" err="1"/>
              <a:t>Crédit</a:t>
            </a:r>
            <a:r>
              <a:rPr lang="en-US" dirty="0"/>
              <a:t> </a:t>
            </a:r>
            <a:r>
              <a:rPr lang="en-US" dirty="0" err="1" smtClean="0"/>
              <a:t>Mobilier</a:t>
            </a:r>
            <a:endParaRPr lang="en-US" dirty="0"/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Wish for control, profit leads some railroad magnates to corruption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Union Pacific stockholders form construction company, </a:t>
            </a:r>
            <a:r>
              <a:rPr lang="en-US" b="1" dirty="0" err="1">
                <a:solidFill>
                  <a:srgbClr val="FF6600"/>
                </a:solidFill>
                <a:cs typeface="Verdana" charset="0"/>
              </a:rPr>
              <a:t>Crédit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cs typeface="Verdana" charset="0"/>
              </a:rPr>
              <a:t>Mobilier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                       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overpay </a:t>
            </a:r>
            <a:r>
              <a:rPr lang="en-US" sz="1400" dirty="0">
                <a:cs typeface="Verdana" charset="0"/>
              </a:rPr>
              <a:t>for laying track, pocket profits 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Republican politicians implicated; reputation of party tarnished 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endParaRPr lang="en-US" dirty="0"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Age of the Railroads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The Grange and the Railroads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To combat railroad abuses, Grangers began demanding government regulation</a:t>
            </a:r>
          </a:p>
          <a:p>
            <a:pPr lvl="1"/>
            <a:r>
              <a:rPr lang="en-US" dirty="0" smtClean="0"/>
              <a:t>Railroad Abuses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Farmers angry over perceived railroad corruption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railroads </a:t>
            </a:r>
            <a:r>
              <a:rPr lang="en-US" sz="1400" dirty="0">
                <a:cs typeface="Verdana" charset="0"/>
              </a:rPr>
              <a:t>sell government lands to businesses, not settlers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fix </a:t>
            </a:r>
            <a:r>
              <a:rPr lang="en-US" sz="1400" dirty="0">
                <a:cs typeface="Verdana" charset="0"/>
              </a:rPr>
              <a:t>prices, keep farmers in debt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charge </a:t>
            </a:r>
            <a:r>
              <a:rPr lang="en-US" sz="1400" dirty="0">
                <a:cs typeface="Verdana" charset="0"/>
              </a:rPr>
              <a:t>different customers different </a:t>
            </a:r>
            <a:r>
              <a:rPr lang="en-US" sz="1400" dirty="0" smtClean="0">
                <a:cs typeface="Verdana" charset="0"/>
              </a:rPr>
              <a:t>rates</a:t>
            </a:r>
            <a:endParaRPr lang="en-US" sz="1400" dirty="0" smtClean="0">
              <a:solidFill>
                <a:srgbClr val="000000"/>
              </a:solidFill>
              <a:cs typeface="Verdana" charset="0"/>
            </a:endParaRP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Granger Laws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Grangers sponsor state, local political candidates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Press for laws to protect farmers’ interests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i="1" dirty="0">
                <a:solidFill>
                  <a:srgbClr val="FF6600"/>
                </a:solidFill>
                <a:cs typeface="Verdana" charset="0"/>
              </a:rPr>
              <a:t>Munn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 v. </a:t>
            </a:r>
            <a:r>
              <a:rPr lang="en-US" b="1" i="1" dirty="0">
                <a:solidFill>
                  <a:srgbClr val="FF6600"/>
                </a:solidFill>
                <a:cs typeface="Verdana" charset="0"/>
              </a:rPr>
              <a:t>Illinois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—Supreme Court upholds states’ right to regulate RR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Sets principle that federal government can regulate private industry </a:t>
            </a: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73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1298448"/>
            <a:ext cx="8458200" cy="4645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 Grange and the </a:t>
            </a:r>
            <a:r>
              <a:rPr lang="en-US" dirty="0" smtClean="0"/>
              <a:t>Railroads </a:t>
            </a:r>
            <a:r>
              <a:rPr lang="en-US" sz="12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(continued)</a:t>
            </a:r>
            <a:endParaRPr lang="en-US" sz="12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/>
              <a:t>Interstate Commerce Act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1886, Supreme Court: states cannot set rates on interstate commerce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Public outrage leads to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Interstate Commerce Act </a:t>
            </a:r>
            <a:r>
              <a:rPr lang="en-US" dirty="0">
                <a:cs typeface="Verdana" charset="0"/>
              </a:rPr>
              <a:t>of 1887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federal </a:t>
            </a:r>
            <a:r>
              <a:rPr lang="en-US" sz="1400" dirty="0">
                <a:cs typeface="Verdana" charset="0"/>
              </a:rPr>
              <a:t>government can supervise railroads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establishes </a:t>
            </a:r>
            <a:r>
              <a:rPr lang="en-US" sz="1400" dirty="0">
                <a:cs typeface="Verdana" charset="0"/>
              </a:rPr>
              <a:t>Interstate Commerce Commission (ICC)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Legal battle with railroads; difficult for ICC to take action</a:t>
            </a:r>
          </a:p>
          <a:p>
            <a:pPr lvl="1"/>
            <a:r>
              <a:rPr lang="en-US" dirty="0" smtClean="0"/>
              <a:t>Panic and Consolidation</a:t>
            </a:r>
            <a:endParaRPr lang="en-US" dirty="0"/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Abuses, mismanagement, competition almost bankrupt many railroads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Railroad problems contribute to panic of 1893, depression 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cs typeface="Verdana" charset="0"/>
              </a:rPr>
              <a:t>By mid-1894, 25% of railroads taken over by financial companies </a:t>
            </a:r>
            <a:r>
              <a:rPr lang="en-US" dirty="0" smtClean="0">
                <a:cs typeface="Verdana" charset="0"/>
              </a:rPr>
              <a:t> </a:t>
            </a:r>
            <a:endParaRPr lang="en-US" dirty="0">
              <a:cs typeface="Verdana" charset="0"/>
            </a:endParaRP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endParaRPr lang="en-US" dirty="0"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1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Big Business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0D0D0D"/>
                </a:solidFill>
                <a:cs typeface="Verdana" charset="0"/>
              </a:rPr>
              <a:t>The expansion of industry results in the increased influence and wealth of big business and a new demand for government regulation.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8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Big Business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A Favorable Climate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The U.S. economy welcome entrepreneurs willing to work hard to create wealth</a:t>
            </a:r>
          </a:p>
          <a:p>
            <a:pPr lvl="1"/>
            <a:r>
              <a:rPr lang="en-US" dirty="0" smtClean="0"/>
              <a:t>Belief in Free Markets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U.S. economy based on free enterprise, driven by competition and consumer demand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Laissez-faire </a:t>
            </a:r>
            <a:r>
              <a:rPr lang="en-US" dirty="0">
                <a:cs typeface="Verdana" charset="0"/>
              </a:rPr>
              <a:t>capitalism, government takes a hands off approach with business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Business leaders in favor of protective tariffs, though</a:t>
            </a: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Social Darwinism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Social Darwinism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, or social evolution, based on Darwin’s theory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Economists use Social Darwinism to justify doctrine of laissez faire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Idea of survival, success of the most capable appeals to wealthy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Notion of individual responsibility in line with Protestant ethic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See riches as sign of God’s favor; poor must be lazy, inferior</a:t>
            </a: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13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Big Business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434840"/>
          </a:xfrm>
        </p:spPr>
        <p:txBody>
          <a:bodyPr>
            <a:normAutofit/>
          </a:bodyPr>
          <a:lstStyle/>
          <a:p>
            <a:r>
              <a:rPr lang="en-US" dirty="0" smtClean="0"/>
              <a:t>New Business Strategies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Business owners did everything they could to maximize profits, get rid of competition, and control production.</a:t>
            </a:r>
          </a:p>
          <a:p>
            <a:pPr lvl="1"/>
            <a:r>
              <a:rPr lang="en-US" dirty="0" smtClean="0"/>
              <a:t>Maximizing Profits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Carnegie searches for ways to make better products more cheaply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Hires talented staff; offers company stock; promotes competition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Uses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vertical integration</a:t>
            </a:r>
            <a:r>
              <a:rPr lang="en-US" dirty="0">
                <a:cs typeface="Verdana" charset="0"/>
              </a:rPr>
              <a:t>—buys out suppliers to control materials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Through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horizontal integration </a:t>
            </a:r>
            <a:r>
              <a:rPr lang="en-US" dirty="0">
                <a:cs typeface="Verdana" charset="0"/>
              </a:rPr>
              <a:t>merges with competing companies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Carnegie controls almost entire steel industry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Swift builds refrigerated boxcars, changes meat industry</a:t>
            </a: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Eliminating the Competition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J.P. Morgan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creates holding companies to buy up competitors and merge businesses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John D. Rockefeller </a:t>
            </a:r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Standard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Oil Company, forms trust to run separate companies as if one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Business owners in same industry pool businesses to fix prices and eliminate competition</a:t>
            </a: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1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18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371600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/>
              <a:t>New Business </a:t>
            </a:r>
            <a:r>
              <a:rPr lang="en-US" dirty="0" smtClean="0"/>
              <a:t>Strategies </a:t>
            </a:r>
            <a:r>
              <a:rPr lang="en-US" sz="1400" i="1" dirty="0" smtClean="0"/>
              <a:t>(continued)</a:t>
            </a:r>
          </a:p>
          <a:p>
            <a:pPr lvl="1"/>
            <a:r>
              <a:rPr lang="en-US" dirty="0" smtClean="0"/>
              <a:t>Fewer Choices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Pools, trusts, and holding companies help create </a:t>
            </a:r>
            <a:r>
              <a:rPr lang="en-US" dirty="0" smtClean="0">
                <a:cs typeface="Verdana" charset="0"/>
              </a:rPr>
              <a:t>monopolies to control </a:t>
            </a:r>
            <a:r>
              <a:rPr lang="en-US" dirty="0">
                <a:cs typeface="Verdana" charset="0"/>
              </a:rPr>
              <a:t>production, wages, prices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Monopolies hurt consumers and workers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</a:rPr>
              <a:t>A Mixed Legacy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Many Americans admired “captains of industry”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made </a:t>
            </a:r>
            <a:r>
              <a:rPr lang="en-US" sz="1400" dirty="0">
                <a:cs typeface="Verdana" charset="0"/>
              </a:rPr>
              <a:t>economy more productive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 </a:t>
            </a:r>
            <a:r>
              <a:rPr lang="en-US" sz="1400" dirty="0">
                <a:cs typeface="Verdana" charset="0"/>
              </a:rPr>
              <a:t>supported philanthropy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Critics call industrialists robber barons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taking </a:t>
            </a:r>
            <a:r>
              <a:rPr lang="en-US" sz="1400" dirty="0">
                <a:cs typeface="Verdana" charset="0"/>
              </a:rPr>
              <a:t>advantage of consumers, workers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unfairly </a:t>
            </a:r>
            <a:r>
              <a:rPr lang="en-US" sz="1400" dirty="0">
                <a:cs typeface="Verdana" charset="0"/>
              </a:rPr>
              <a:t>squeezing out competitors</a:t>
            </a:r>
          </a:p>
          <a:p>
            <a:pPr marL="1245870" lvl="2" indent="-285750"/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22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Big Business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Government and Business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Government fears that regulation will hurt the economy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Government grows uneasy about power of big business and income inequality</a:t>
            </a:r>
          </a:p>
          <a:p>
            <a:pPr lvl="1"/>
            <a:r>
              <a:rPr lang="en-US" dirty="0" smtClean="0"/>
              <a:t>Government Regulation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Government thinks expanding corporations stifle free competition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Sherman Antitrust Act</a:t>
            </a:r>
            <a:r>
              <a:rPr lang="en-US" dirty="0">
                <a:cs typeface="Verdana" charset="0"/>
              </a:rPr>
              <a:t>: trust illegal if interferes with free trade 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Prosecuting companies difficult; government stops enforcing act</a:t>
            </a: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Business Boom Bypasses the South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South recovering from Civil War, hindered by lack of capital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North owns 90% of stock in RR, most profitable Southern businesses 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Business problems: high transport cost, tariffs, few skilled </a:t>
            </a:r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workers</a:t>
            </a: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cs typeface="Verdana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Expansion of Industry</a:t>
            </a:r>
            <a:endParaRPr lang="en-US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The Age of the Railroads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Big Business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The Rise of the Labor Movement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Did rapid industrialization benefit economic and social systems in the United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56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Rise of the Labor Movement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0D0D0D"/>
                </a:solidFill>
                <a:cs typeface="Verdana" charset="0"/>
              </a:rPr>
              <a:t>With the increasing power and influence of business, workers feel the need to ban together and demand better working conditions and higher wages</a:t>
            </a: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.</a:t>
            </a:r>
            <a:endParaRPr lang="en-US" dirty="0">
              <a:solidFill>
                <a:srgbClr val="0D0D0D"/>
              </a:solidFill>
              <a:cs typeface="Verdan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64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Rise of the Labor Movement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Labor Unions Emerge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Northern wages generally higher than southern wages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Workers of all types join together to demand better working conditions and higher pay</a:t>
            </a:r>
          </a:p>
          <a:p>
            <a:pPr lvl="1"/>
            <a:r>
              <a:rPr lang="en-US" dirty="0" smtClean="0"/>
              <a:t>Long Hours and Danger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Most workers have 12 hour days, 6 day workweeks </a:t>
            </a:r>
          </a:p>
          <a:p>
            <a:pPr marL="2343150" lvl="4" indent="-285750">
              <a:buFont typeface="Arial"/>
              <a:buChar char="–"/>
            </a:pPr>
            <a:r>
              <a:rPr lang="en-US" sz="1500" dirty="0" smtClean="0">
                <a:cs typeface="Verdana" charset="0"/>
              </a:rPr>
              <a:t>perform </a:t>
            </a:r>
            <a:r>
              <a:rPr lang="en-US" sz="1500" dirty="0">
                <a:cs typeface="Verdana" charset="0"/>
              </a:rPr>
              <a:t>repetitive, mind-dulling tasks</a:t>
            </a:r>
          </a:p>
          <a:p>
            <a:pPr marL="2343150" lvl="4" indent="-285750">
              <a:buFont typeface="Arial"/>
              <a:buChar char="–"/>
            </a:pPr>
            <a:r>
              <a:rPr lang="en-US" sz="1500" dirty="0" smtClean="0">
                <a:cs typeface="Verdana" charset="0"/>
              </a:rPr>
              <a:t>no </a:t>
            </a:r>
            <a:r>
              <a:rPr lang="en-US" sz="1500" dirty="0">
                <a:cs typeface="Verdana" charset="0"/>
              </a:rPr>
              <a:t>vacation, sick leave, injury compensation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To survive, families need all member to work, including children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Sweatshops, tenement workshops often only jobs for women, children </a:t>
            </a:r>
          </a:p>
          <a:p>
            <a:pPr marL="2343150" lvl="4" indent="-285750">
              <a:buFont typeface="Arial"/>
              <a:buChar char="–"/>
            </a:pPr>
            <a:r>
              <a:rPr lang="en-US" sz="1500" dirty="0" smtClean="0">
                <a:cs typeface="Verdana" charset="0"/>
              </a:rPr>
              <a:t>require </a:t>
            </a:r>
            <a:r>
              <a:rPr lang="en-US" sz="1500" dirty="0">
                <a:cs typeface="Verdana" charset="0"/>
              </a:rPr>
              <a:t>few skills; pay lowest wages</a:t>
            </a:r>
          </a:p>
          <a:p>
            <a:pPr lvl="2" indent="0">
              <a:buNone/>
            </a:pP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78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2954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Labor Unions Emerge </a:t>
            </a:r>
            <a:r>
              <a:rPr lang="en-US" sz="1400" i="1" dirty="0" smtClean="0"/>
              <a:t>(continued)</a:t>
            </a:r>
          </a:p>
          <a:p>
            <a:pPr lvl="1"/>
            <a:r>
              <a:rPr lang="en-US" dirty="0" smtClean="0"/>
              <a:t>Early Labor Organizing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National Labor Union—first large-scale national organization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1868, NLU gets Congress to give 8-hour day to civil servants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Local chapters reject blacks; Colored National Labor Union forms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NLU focus on linking existing local unions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Noble Order of the Knights of Labor open to women, blacks, unskilled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Knights support 8-hour day, equal pay, arbitration</a:t>
            </a:r>
          </a:p>
          <a:p>
            <a:pPr lvl="1"/>
            <a:r>
              <a:rPr lang="en-US" dirty="0" smtClean="0"/>
              <a:t>The Power of Unions</a:t>
            </a:r>
            <a:endParaRPr lang="en-US" dirty="0"/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Collective bargaining </a:t>
            </a:r>
            <a:r>
              <a:rPr lang="en-US" dirty="0">
                <a:cs typeface="Verdana" charset="0"/>
              </a:rPr>
              <a:t>becomes an important tool for negotiating higher wages, better conditions, shorter hours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Closed shops give the unions more power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Increased union membership leads to increased political power</a:t>
            </a:r>
          </a:p>
          <a:p>
            <a:pPr marL="1245870" lvl="2" indent="-285750"/>
            <a:endParaRPr lang="en-US" dirty="0">
              <a:cs typeface="Verdana" charset="0"/>
            </a:endParaRPr>
          </a:p>
          <a:p>
            <a:pPr marL="1245870" lvl="2" indent="-285750"/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63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Rise of the Labor Movement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Union Movements Diverge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Two major types of labor unions emerge</a:t>
            </a:r>
          </a:p>
          <a:p>
            <a:pPr lvl="1"/>
            <a:r>
              <a:rPr lang="en-US" dirty="0" smtClean="0"/>
              <a:t>Craft Unionism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Craft unions include skilled workers from one or more trades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Samuel Gompers </a:t>
            </a:r>
            <a:r>
              <a:rPr lang="en-US" dirty="0">
                <a:cs typeface="Verdana" charset="0"/>
              </a:rPr>
              <a:t>helps found American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Federation of Labor (AFL) 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AFL strikes successfully, wins higher pay, shorter workweek</a:t>
            </a: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Industrial Unionism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Industrial unions include skilled, unskilled workers in an industry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Eugene V. Debs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forms American Railway Union; uses strikes</a:t>
            </a: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88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2954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Union Movement Diverge </a:t>
            </a:r>
            <a:r>
              <a:rPr lang="en-US" sz="1400" i="1" dirty="0" smtClean="0"/>
              <a:t>(continued)</a:t>
            </a:r>
          </a:p>
          <a:p>
            <a:pPr lvl="1"/>
            <a:r>
              <a:rPr lang="en-US" dirty="0" smtClean="0"/>
              <a:t>Socialism and the IWW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Some labor activists turn to socialism: 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government </a:t>
            </a:r>
            <a:r>
              <a:rPr lang="en-US" sz="1400" dirty="0">
                <a:cs typeface="Verdana" charset="0"/>
              </a:rPr>
              <a:t>control of business, property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equal </a:t>
            </a:r>
            <a:r>
              <a:rPr lang="en-US" sz="1400" dirty="0">
                <a:cs typeface="Verdana" charset="0"/>
              </a:rPr>
              <a:t>distribution of wealth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Industrial Workers of the World (IWW)</a:t>
            </a:r>
            <a:r>
              <a:rPr lang="en-US" dirty="0">
                <a:cs typeface="Verdana" charset="0"/>
              </a:rPr>
              <a:t>, or Wobblies, forms 1905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Organized by radical unionists, socialists; include African Americans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Industrial unions give unskilled workers dignity, solidarity</a:t>
            </a:r>
          </a:p>
          <a:p>
            <a:pPr lvl="1"/>
            <a:r>
              <a:rPr lang="en-US" dirty="0" smtClean="0"/>
              <a:t>Other Labor Activities in the West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Japanese, Mexicans form Sugar Beet and Farm Laborers’ Union in CA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Wyoming Federation of Labor supports Chinese, Japanese miners</a:t>
            </a:r>
          </a:p>
          <a:p>
            <a:pPr lvl="2" indent="0">
              <a:buNone/>
            </a:pPr>
            <a:endParaRPr lang="en-US" dirty="0">
              <a:cs typeface="Verdana" charset="0"/>
            </a:endParaRPr>
          </a:p>
          <a:p>
            <a:pPr marL="1245870" lvl="2" indent="-285750"/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63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Rise of the Labor Movement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Strikes Turn Violent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Government and businesses see strikes as a threat to the economy</a:t>
            </a:r>
          </a:p>
          <a:p>
            <a:pPr lvl="1"/>
            <a:r>
              <a:rPr lang="en-US" dirty="0" smtClean="0"/>
              <a:t>The Great Trike of 1877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Baltimore &amp; Ohio Railroad strike spreads to other lines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Governors say impeding interstate commerce; federal troops intervene</a:t>
            </a: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The Haymarket Affair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3,000 gather at Chicago’s Haymarket Square, protest police brutality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Violence ensues; 8 charged with inciting riot, convicted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Public opinion turns against labor </a:t>
            </a:r>
            <a:r>
              <a:rPr lang="en-US" dirty="0" smtClean="0">
                <a:solidFill>
                  <a:srgbClr val="000000"/>
                </a:solidFill>
                <a:cs typeface="Verdana" charset="0"/>
              </a:rPr>
              <a:t>movement</a:t>
            </a:r>
          </a:p>
          <a:p>
            <a:pPr marL="742950" lvl="1" indent="-285750"/>
            <a:r>
              <a:rPr lang="en-US" dirty="0">
                <a:solidFill>
                  <a:srgbClr val="0D0D0D"/>
                </a:solidFill>
                <a:cs typeface="Verdana" charset="0"/>
              </a:rPr>
              <a:t>The </a:t>
            </a: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Homestead Strike</a:t>
            </a:r>
            <a:endParaRPr lang="en-US" dirty="0">
              <a:solidFill>
                <a:srgbClr val="0D0D0D"/>
              </a:solidFill>
              <a:cs typeface="Verdana" charset="0"/>
            </a:endParaRP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1892, Carnegie Steel workers strike over pay cuts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Win battle against </a:t>
            </a:r>
            <a:r>
              <a:rPr lang="en-US" dirty="0" err="1">
                <a:solidFill>
                  <a:srgbClr val="000000"/>
                </a:solidFill>
                <a:cs typeface="Verdana" charset="0"/>
              </a:rPr>
              <a:t>Pinkertons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; National Guard reopens plant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Steelworkers do not remobilize for 45 years</a:t>
            </a:r>
          </a:p>
          <a:p>
            <a:pPr lvl="2" indent="0">
              <a:buNone/>
            </a:pPr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57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2954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Strikes Turn Violent </a:t>
            </a:r>
            <a:r>
              <a:rPr lang="en-US" sz="1400" i="1" dirty="0" smtClean="0"/>
              <a:t>(continued)</a:t>
            </a:r>
          </a:p>
          <a:p>
            <a:pPr lvl="1"/>
            <a:r>
              <a:rPr lang="en-US" dirty="0" smtClean="0"/>
              <a:t>The Pullman Company Strike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Pullman lays off 3,000, cuts wages but not rents; workers strike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Pullman refuses arbitration; strikes turn violent; federal troops sent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Debs jailed, most strikers fired, many blacklisted</a:t>
            </a:r>
          </a:p>
          <a:p>
            <a:pPr lvl="1"/>
            <a:r>
              <a:rPr lang="en-US" dirty="0" smtClean="0"/>
              <a:t>Women Organize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Women barred from many unions; unite behind powerful leaders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Mary Harris Jones</a:t>
            </a:r>
            <a:r>
              <a:rPr lang="en-US" dirty="0">
                <a:cs typeface="Verdana" charset="0"/>
              </a:rPr>
              <a:t>— most prominent organizer in women’s labor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works </a:t>
            </a:r>
            <a:r>
              <a:rPr lang="en-US" sz="1400" dirty="0">
                <a:cs typeface="Verdana" charset="0"/>
              </a:rPr>
              <a:t>for United Mine Workers 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cs typeface="Verdana" charset="0"/>
              </a:rPr>
              <a:t>leads </a:t>
            </a:r>
            <a:r>
              <a:rPr lang="en-US" sz="1400" dirty="0">
                <a:cs typeface="Verdana" charset="0"/>
              </a:rPr>
              <a:t>children’s march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Pauline Newman—organizer for International Ladies’ Garment Workers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1911 Triangle Shirtwaist factory fire results in public outrage 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1913 Paterson Silk Strike, women gain union leadership roles            </a:t>
            </a:r>
          </a:p>
          <a:p>
            <a:pPr marL="1245870" lvl="2" indent="-285750"/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35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2954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Strikes Turn Violent </a:t>
            </a:r>
            <a:r>
              <a:rPr lang="en-US" sz="1400" i="1" dirty="0" smtClean="0"/>
              <a:t>(continued)</a:t>
            </a:r>
          </a:p>
          <a:p>
            <a:pPr lvl="1"/>
            <a:r>
              <a:rPr lang="en-US" dirty="0" smtClean="0"/>
              <a:t>Management and Government Pressure Unions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Employers forbid unions; forced new employees to sign yellow-dog contracts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Businesses hire prison labor at lower wages, leads to Coal Creek Saga</a:t>
            </a:r>
          </a:p>
          <a:p>
            <a:pPr lvl="1"/>
            <a:r>
              <a:rPr lang="en-US" dirty="0" smtClean="0">
                <a:cs typeface="Verdana" charset="0"/>
              </a:rPr>
              <a:t>        </a:t>
            </a:r>
            <a:endParaRPr lang="en-US" dirty="0">
              <a:cs typeface="Verdana" charset="0"/>
            </a:endParaRPr>
          </a:p>
          <a:p>
            <a:pPr marL="1245870" lvl="2" indent="-285750"/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18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150" y="3124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This is the end of the chapter presentation of lecture notes.</a:t>
            </a:r>
          </a:p>
          <a:p>
            <a:pPr algn="ctr"/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Click the </a:t>
            </a:r>
            <a:r>
              <a:rPr lang="en-IN" b="1" dirty="0" smtClean="0">
                <a:solidFill>
                  <a:srgbClr val="DC5924"/>
                </a:solidFill>
                <a:hlinkClick r:id="" action="ppaction://hlinkshowjump?jump=firstslide"/>
              </a:rPr>
              <a:t>HOME</a:t>
            </a:r>
            <a:r>
              <a:rPr lang="en-IN" dirty="0" smtClean="0">
                <a:solidFill>
                  <a:srgbClr val="DC5924"/>
                </a:solidFill>
              </a:rPr>
              <a:t> </a:t>
            </a:r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or </a:t>
            </a:r>
            <a:r>
              <a:rPr lang="en-IN" b="1" dirty="0" smtClean="0">
                <a:solidFill>
                  <a:srgbClr val="DC5924"/>
                </a:solidFill>
                <a:hlinkClick r:id="" action="ppaction://hlinkshowjump?jump=endshow"/>
              </a:rPr>
              <a:t>EXIT</a:t>
            </a:r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button.</a:t>
            </a:r>
          </a:p>
          <a:p>
            <a:pPr algn="ctr"/>
            <a:endParaRPr lang="en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endParaRPr lang="en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38150" y="1752600"/>
            <a:ext cx="4038600" cy="2426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 the </a:t>
            </a:r>
            <a:r>
              <a:rPr lang="en-US" sz="1500" b="1" dirty="0">
                <a:solidFill>
                  <a:srgbClr val="DC5924"/>
                </a:solidFill>
                <a:ea typeface="Verdana" pitchFamily="34" charset="0"/>
                <a:cs typeface="Verdana" pitchFamily="34" charset="0"/>
              </a:rPr>
              <a:t>File</a:t>
            </a:r>
            <a:r>
              <a:rPr lang="en-US" sz="1500" dirty="0">
                <a:solidFill>
                  <a:srgbClr val="DC5924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menu, select </a:t>
            </a:r>
            <a:r>
              <a:rPr lang="en-US" sz="1500" b="1" dirty="0">
                <a:solidFill>
                  <a:srgbClr val="DC5924"/>
                </a:solidFill>
                <a:ea typeface="Verdana" pitchFamily="34" charset="0"/>
                <a:cs typeface="Verdana" pitchFamily="34" charset="0"/>
              </a:rPr>
              <a:t>Print 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In the pop-up menu, select </a:t>
            </a:r>
            <a:r>
              <a:rPr lang="en-US" sz="1500" b="1" dirty="0">
                <a:solidFill>
                  <a:srgbClr val="DC5924"/>
                </a:solidFill>
              </a:rPr>
              <a:t>Microsoft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" b="1" dirty="0">
                <a:solidFill>
                  <a:srgbClr val="DC5924"/>
                </a:solidFill>
              </a:rPr>
              <a:t>PowerPoint </a:t>
            </a:r>
            <a:r>
              <a:rPr lang="en-US" sz="1500" dirty="0">
                <a:solidFill>
                  <a:prstClr val="black"/>
                </a:solidFill>
              </a:rPr>
              <a:t>If the dialog box does not include this pop-up, continue to step 4 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In the </a:t>
            </a:r>
            <a:r>
              <a:rPr lang="en-US" sz="1500" b="1" dirty="0">
                <a:solidFill>
                  <a:srgbClr val="DC5924"/>
                </a:solidFill>
              </a:rPr>
              <a:t>Print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" b="1" dirty="0">
                <a:solidFill>
                  <a:srgbClr val="DC5924"/>
                </a:solidFill>
              </a:rPr>
              <a:t>what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box, choose the presentation format you want to print: slides, notes, handouts, or outline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Click the </a:t>
            </a:r>
            <a:r>
              <a:rPr lang="en-US" sz="1500" b="1" dirty="0">
                <a:solidFill>
                  <a:srgbClr val="DC5924"/>
                </a:solidFill>
              </a:rPr>
              <a:t>Print </a:t>
            </a:r>
            <a:r>
              <a:rPr lang="en-US" sz="1500" dirty="0">
                <a:solidFill>
                  <a:prstClr val="black"/>
                </a:solidFill>
              </a:rPr>
              <a:t>button to print the PowerPoint presentation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t>29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4325" y="1295400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Print Slide Show</a:t>
            </a:r>
            <a:endParaRPr lang="en-IN" sz="1600" b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 descr="Screen Shot 2016-03-01 at 8.00.17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71600"/>
            <a:ext cx="3733800" cy="2797242"/>
          </a:xfrm>
          <a:prstGeom prst="rect">
            <a:avLst/>
          </a:prstGeom>
          <a:ln>
            <a:noFill/>
          </a:ln>
          <a:effectLst>
            <a:outerShdw blurRad="304800" dir="2700000" sx="98000" sy="98000" algn="tl" rotWithShape="0">
              <a:srgbClr val="333333">
                <a:alpha val="2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23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Expansion of Industry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0D0D0D"/>
                </a:solidFill>
                <a:cs typeface="Verdana" charset="0"/>
              </a:rPr>
              <a:t>At the end of the 19</a:t>
            </a:r>
            <a:r>
              <a:rPr lang="en-US" baseline="30000" dirty="0">
                <a:solidFill>
                  <a:srgbClr val="0D0D0D"/>
                </a:solidFill>
                <a:cs typeface="Verdana" charset="0"/>
              </a:rPr>
              <a:t>th</a:t>
            </a:r>
            <a:r>
              <a:rPr lang="en-US" dirty="0">
                <a:solidFill>
                  <a:srgbClr val="0D0D0D"/>
                </a:solidFill>
                <a:cs typeface="Verdana" charset="0"/>
              </a:rPr>
              <a:t> century, natural resources, growing markets, and creative ideas fuel an industrial boom</a:t>
            </a: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.</a:t>
            </a:r>
            <a:endParaRPr lang="en-US" dirty="0">
              <a:solidFill>
                <a:srgbClr val="0D0D0D"/>
              </a:solidFill>
              <a:cs typeface="Verdan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5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Expansion of Industry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Resources Fuel Industrialization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Machines begin to replace workers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By 1920, U.S. is leading industrial power</a:t>
            </a:r>
          </a:p>
          <a:p>
            <a:pPr lvl="1"/>
            <a:r>
              <a:rPr lang="en-US" dirty="0" smtClean="0"/>
              <a:t>Black Gold</a:t>
            </a:r>
            <a:endParaRPr lang="en-US" dirty="0"/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Pre-European arrival, Native Americans make fuel, medicine from oil 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1859,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Edwin L. Drake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successfully uses steam engine to drill for oil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Petroleum-refining industry first makes kerosene, then gasoline</a:t>
            </a:r>
          </a:p>
          <a:p>
            <a:pPr lvl="1"/>
            <a:r>
              <a:rPr lang="en-US" dirty="0" smtClean="0"/>
              <a:t>Bessemer Steel Process</a:t>
            </a:r>
            <a:endParaRPr lang="en-US" dirty="0"/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Abundant deposits of coal, iron spur industry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Bessemer process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puts air into iron to remove carbon to make steel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Later open-hearth process makes steel from scrap or raw materials</a:t>
            </a:r>
          </a:p>
          <a:p>
            <a:pPr marL="1245870" lvl="2" indent="-285750"/>
            <a:endParaRPr lang="en-US" dirty="0">
              <a:solidFill>
                <a:srgbClr val="000000"/>
              </a:solidFill>
              <a:cs typeface="Verdana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14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1298448"/>
            <a:ext cx="8458200" cy="4645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Natural Resources Fuel Industrialization </a:t>
            </a:r>
            <a:r>
              <a:rPr lang="en-US" sz="12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(continued)</a:t>
            </a:r>
            <a:endParaRPr lang="en-US" sz="12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/>
              <a:t>New Uses for Steel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Steel used in railroads, farm machines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Changes construction: Brooklyn Bridge; steel-framed skyscrapers</a:t>
            </a:r>
          </a:p>
          <a:p>
            <a:pPr lvl="2" indent="0">
              <a:lnSpc>
                <a:spcPct val="90000"/>
              </a:lnSpc>
              <a:buClr>
                <a:srgbClr val="000000"/>
              </a:buClr>
              <a:buNone/>
            </a:pPr>
            <a:endParaRPr lang="en-US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2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Expansion of Industry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Inventions Promote Change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cs typeface="Verdana" charset="0"/>
              </a:rPr>
              <a:t>Inventions change the way people live and work</a:t>
            </a:r>
          </a:p>
          <a:p>
            <a:pPr lvl="1"/>
            <a:r>
              <a:rPr lang="en-US" dirty="0" smtClean="0"/>
              <a:t>The Power of Electricity</a:t>
            </a:r>
            <a:endParaRPr lang="en-US" dirty="0"/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1876,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Thomas Alva Edison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establishes first research laboratory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1880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, patents incandescent light bulb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creates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system for electrical production, distribution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Electricity changes business; by 1890, runs numerous machines and mass transit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Becomes available in homes; encourages invention of appliances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Allows manufacturers to locate plants anyplace; industry grows</a:t>
            </a:r>
          </a:p>
          <a:p>
            <a:pPr lvl="2" indent="0">
              <a:buNone/>
            </a:pPr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1298448"/>
            <a:ext cx="8458200" cy="46451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Inventions Promote </a:t>
            </a:r>
            <a:r>
              <a:rPr lang="en-US" dirty="0" smtClean="0"/>
              <a:t>Change</a:t>
            </a:r>
            <a:r>
              <a:rPr lang="en-US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2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(continued)</a:t>
            </a:r>
            <a:endParaRPr lang="en-US" sz="12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dirty="0" smtClean="0"/>
              <a:t>Inventions Change Lifestyles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Christopher Sholes 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invents typewriter in 1867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1876,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Alexander Graham Bell</a:t>
            </a:r>
            <a:r>
              <a:rPr lang="en-US" dirty="0">
                <a:solidFill>
                  <a:srgbClr val="000000"/>
                </a:solidFill>
                <a:cs typeface="Verdana" charset="0"/>
              </a:rPr>
              <a:t>, Thomas Watson introduce telephone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Office work changes; by 1910, women are 40% of clerical workers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Inventions impact factory work, lead to industrialization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clothing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factories hire many women                       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Industrialization makes jobs easier; improves standard of living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by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1890, average workweek 10 hours shorter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as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consumers, workers regain power in market</a:t>
            </a:r>
          </a:p>
          <a:p>
            <a:pPr marL="2343150" lvl="4" indent="-28575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higher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standard of living attracts immigrants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Industrialization creates wealth for business owners</a:t>
            </a:r>
          </a:p>
          <a:p>
            <a:pPr marL="1245870" lvl="2" indent="-285750">
              <a:lnSpc>
                <a:spcPct val="90000"/>
              </a:lnSpc>
              <a:buClr>
                <a:srgbClr val="000000"/>
              </a:buClr>
            </a:pPr>
            <a:r>
              <a:rPr lang="en-US" dirty="0">
                <a:solidFill>
                  <a:srgbClr val="000000"/>
                </a:solidFill>
                <a:cs typeface="Verdana" charset="0"/>
              </a:rPr>
              <a:t>Some laborers think mechanization reduces value of human worker</a:t>
            </a:r>
          </a:p>
          <a:p>
            <a:pPr lvl="2" indent="0">
              <a:lnSpc>
                <a:spcPct val="90000"/>
              </a:lnSpc>
              <a:buClr>
                <a:srgbClr val="000000"/>
              </a:buClr>
              <a:buNone/>
            </a:pPr>
            <a:endParaRPr lang="en-US" dirty="0">
              <a:solidFill>
                <a:srgbClr val="0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7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Age of the Railroads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0D0D0D"/>
                </a:solidFill>
                <a:cs typeface="Verdana" charset="0"/>
              </a:rPr>
              <a:t>The growth and consolidation of railroads benefits the nation but also leads to corruption and required government regulation</a:t>
            </a: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.</a:t>
            </a:r>
            <a:endParaRPr lang="en-US" b="1" dirty="0">
              <a:solidFill>
                <a:srgbClr val="C00000"/>
              </a:solidFill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1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Age of the Railroads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04800" y="1737360"/>
            <a:ext cx="8458200" cy="4358640"/>
          </a:xfrm>
        </p:spPr>
        <p:txBody>
          <a:bodyPr>
            <a:normAutofit/>
          </a:bodyPr>
          <a:lstStyle/>
          <a:p>
            <a:r>
              <a:rPr lang="en-US" dirty="0" smtClean="0"/>
              <a:t>Railroads Span Time and Space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Railroads make westward expansion possible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dirty="0">
                <a:solidFill>
                  <a:srgbClr val="000000"/>
                </a:solidFill>
              </a:rPr>
              <a:t>U.S. government helps railroad companies develop railroad networks</a:t>
            </a:r>
          </a:p>
          <a:p>
            <a:pPr lvl="1"/>
            <a:r>
              <a:rPr lang="en-US" dirty="0" smtClean="0"/>
              <a:t>A National Network</a:t>
            </a:r>
            <a:endParaRPr lang="en-US" dirty="0"/>
          </a:p>
          <a:p>
            <a:pPr marL="1245870" lvl="2" indent="-285750"/>
            <a:r>
              <a:rPr lang="en-US" dirty="0">
                <a:cs typeface="Verdana" charset="0"/>
              </a:rPr>
              <a:t>1859, railroads extend west of Missouri River</a:t>
            </a:r>
          </a:p>
          <a:p>
            <a:pPr marL="1245870" lvl="2" indent="-285750"/>
            <a:r>
              <a:rPr lang="en-US" dirty="0">
                <a:cs typeface="Verdana" charset="0"/>
              </a:rPr>
              <a:t>1869, first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transcontinental</a:t>
            </a:r>
            <a:r>
              <a:rPr lang="en-US" dirty="0">
                <a:cs typeface="Verdana" charset="0"/>
              </a:rPr>
              <a:t> </a:t>
            </a:r>
            <a:r>
              <a:rPr lang="en-US" b="1" dirty="0">
                <a:solidFill>
                  <a:srgbClr val="FF6600"/>
                </a:solidFill>
                <a:cs typeface="Verdana" charset="0"/>
              </a:rPr>
              <a:t>railroad</a:t>
            </a:r>
            <a:r>
              <a:rPr lang="en-US" dirty="0">
                <a:cs typeface="Verdana" charset="0"/>
              </a:rPr>
              <a:t> completed, spans the nation</a:t>
            </a:r>
          </a:p>
          <a:p>
            <a:pPr marL="1245870" lvl="2" indent="-285750">
              <a:buClr>
                <a:schemeClr val="tx1"/>
              </a:buClr>
            </a:pPr>
            <a:r>
              <a:rPr lang="en-US" b="1" dirty="0">
                <a:solidFill>
                  <a:srgbClr val="FF6600"/>
                </a:solidFill>
                <a:cs typeface="Verdana" charset="0"/>
              </a:rPr>
              <a:t>Cornelius Vanderbilt </a:t>
            </a:r>
            <a:r>
              <a:rPr lang="en-US" dirty="0">
                <a:cs typeface="Verdana" charset="0"/>
              </a:rPr>
              <a:t>begins to link smaller railroad </a:t>
            </a:r>
            <a:r>
              <a:rPr lang="en-US" dirty="0" smtClean="0">
                <a:cs typeface="Verdana" charset="0"/>
              </a:rPr>
              <a:t>networks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742950" lvl="1" indent="-285750"/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Romance and Reality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Railroads offer land, adventure, fresh start to many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People of diverse backgrounds build railroad under harsh conditions: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Central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Pacific hires Chinese immigrants</a:t>
            </a:r>
          </a:p>
          <a:p>
            <a:pPr marL="2343150" lvl="4" indent="-285750">
              <a:buFont typeface="Arial"/>
              <a:buChar char="–"/>
            </a:pPr>
            <a:r>
              <a:rPr lang="en-US" sz="1400" dirty="0" smtClean="0">
                <a:solidFill>
                  <a:srgbClr val="000000"/>
                </a:solidFill>
                <a:cs typeface="Verdana" charset="0"/>
              </a:rPr>
              <a:t>Union </a:t>
            </a:r>
            <a:r>
              <a:rPr lang="en-US" sz="1400" dirty="0">
                <a:solidFill>
                  <a:srgbClr val="000000"/>
                </a:solidFill>
                <a:cs typeface="Verdana" charset="0"/>
              </a:rPr>
              <a:t>Pacific, Irish immigrants, Civil War vets</a:t>
            </a:r>
          </a:p>
          <a:p>
            <a:pPr marL="1245870" lvl="2" indent="-285750"/>
            <a:r>
              <a:rPr lang="en-US" dirty="0">
                <a:solidFill>
                  <a:srgbClr val="000000"/>
                </a:solidFill>
                <a:cs typeface="Verdana" charset="0"/>
              </a:rPr>
              <a:t>Accidents, disease disable and kill thousands every year</a:t>
            </a:r>
          </a:p>
          <a:p>
            <a:pPr lvl="2" indent="0">
              <a:buNone/>
            </a:pPr>
            <a:r>
              <a:rPr lang="en-US" dirty="0" smtClean="0">
                <a:solidFill>
                  <a:srgbClr val="0D0D0D"/>
                </a:solidFill>
                <a:cs typeface="Verdana" charset="0"/>
              </a:rPr>
              <a:t>                    </a:t>
            </a:r>
            <a:endParaRPr lang="en-US" dirty="0" smtClean="0">
              <a:solidFill>
                <a:srgbClr val="000000"/>
              </a:solidFill>
              <a:cs typeface="Verdana" charset="0"/>
            </a:endParaRPr>
          </a:p>
          <a:p>
            <a:pPr marL="1245870" lvl="2" indent="-285750"/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endParaRPr lang="en-US" sz="1400" dirty="0">
              <a:solidFill>
                <a:srgbClr val="000000"/>
              </a:solidFill>
              <a:cs typeface="Verdana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543800" y="61888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400" i="1" dirty="0" smtClean="0">
                <a:solidFill>
                  <a:srgbClr val="0076B7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400" i="1" dirty="0">
              <a:solidFill>
                <a:srgbClr val="0076B7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398140"/>
      </p:ext>
    </p:extLst>
  </p:cSld>
  <p:clrMapOvr>
    <a:masterClrMapping/>
  </p:clrMapOvr>
</p:sld>
</file>

<file path=ppt/theme/theme1.xml><?xml version="1.0" encoding="utf-8"?>
<a:theme xmlns:a="http://schemas.openxmlformats.org/drawingml/2006/main" name="SS_AH2018_Presentations_template">
  <a:themeElements>
    <a:clrScheme name="Custom 7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005294"/>
      </a:accent3>
      <a:accent4>
        <a:srgbClr val="989AAC"/>
      </a:accent4>
      <a:accent5>
        <a:srgbClr val="DC5924"/>
      </a:accent5>
      <a:accent6>
        <a:srgbClr val="B4B392"/>
      </a:accent6>
      <a:hlink>
        <a:srgbClr val="C71D0C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</TotalTime>
  <Words>2345</Words>
  <Application>Microsoft Office PowerPoint</Application>
  <PresentationFormat>On-screen Show (4:3)</PresentationFormat>
  <Paragraphs>371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Lucida Grande</vt:lpstr>
      <vt:lpstr>Verdana</vt:lpstr>
      <vt:lpstr>SS_AH2018_Presentations_template</vt:lpstr>
      <vt:lpstr>PowerPoint Presentation</vt:lpstr>
      <vt:lpstr>PowerPoint Presentation</vt:lpstr>
      <vt:lpstr>PowerPoint Presentation</vt:lpstr>
      <vt:lpstr>PowerPoint Presentation</vt:lpstr>
      <vt:lpstr>Lesson 1</vt:lpstr>
      <vt:lpstr>PowerPoint Presentation</vt:lpstr>
      <vt:lpstr>Lesson 1</vt:lpstr>
      <vt:lpstr>PowerPoint Presentation</vt:lpstr>
      <vt:lpstr>PowerPoint Presentation</vt:lpstr>
      <vt:lpstr>Lesson 2</vt:lpstr>
      <vt:lpstr>PowerPoint Presentation</vt:lpstr>
      <vt:lpstr>Lesson 2</vt:lpstr>
      <vt:lpstr>PowerPoint Presentation</vt:lpstr>
      <vt:lpstr>Lesson 2</vt:lpstr>
      <vt:lpstr>PowerPoint Presentation</vt:lpstr>
      <vt:lpstr>PowerPoint Presentation</vt:lpstr>
      <vt:lpstr>PowerPoint Presentation</vt:lpstr>
      <vt:lpstr>Lesson 3</vt:lpstr>
      <vt:lpstr>PowerPoint Presentation</vt:lpstr>
      <vt:lpstr>PowerPoint Presentation</vt:lpstr>
      <vt:lpstr>PowerPoint Presentation</vt:lpstr>
      <vt:lpstr>Lesson 4</vt:lpstr>
      <vt:lpstr>PowerPoint Presentation</vt:lpstr>
      <vt:lpstr>Lesson 4</vt:lpstr>
      <vt:lpstr>PowerPoint Presentation</vt:lpstr>
      <vt:lpstr>Lesson 4</vt:lpstr>
      <vt:lpstr>Lesson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Michele Braden</cp:lastModifiedBy>
  <cp:revision>570</cp:revision>
  <dcterms:created xsi:type="dcterms:W3CDTF">2012-10-05T05:31:36Z</dcterms:created>
  <dcterms:modified xsi:type="dcterms:W3CDTF">2018-09-13T11:33:08Z</dcterms:modified>
</cp:coreProperties>
</file>